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96" r:id="rId3"/>
    <p:sldId id="292" r:id="rId4"/>
    <p:sldId id="291" r:id="rId5"/>
    <p:sldId id="300" r:id="rId6"/>
  </p:sldIdLst>
  <p:sldSz cx="12190413" cy="6859588"/>
  <p:notesSz cx="6858000" cy="9144000"/>
  <p:defaultTextStyle>
    <a:defPPr>
      <a:defRPr lang="ru-RU"/>
    </a:defPPr>
    <a:lvl1pPr marL="0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594" y="-78"/>
      </p:cViewPr>
      <p:guideLst>
        <p:guide orient="horz" pos="216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FC46BE-59EB-45C9-A349-581B03527988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7F3B1C-CF0E-4D06-978F-B8852C68E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856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919"/>
            <a:ext cx="10361851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1" y="274702"/>
            <a:ext cx="802535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9" y="4407921"/>
            <a:ext cx="10361851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9" y="2907387"/>
            <a:ext cx="10361851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2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5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75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0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25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5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97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40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21" y="1600571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6793" y="1600571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6216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469"/>
            <a:ext cx="5388332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1" y="2175379"/>
            <a:ext cx="5388332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113"/>
            <a:ext cx="4010562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3" y="273114"/>
            <a:ext cx="6814779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433"/>
            <a:ext cx="4010562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917"/>
            <a:ext cx="731424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251" indent="0">
              <a:buNone/>
              <a:defRPr sz="3300"/>
            </a:lvl2pPr>
            <a:lvl3pPr marL="1088502" indent="0">
              <a:buNone/>
              <a:defRPr sz="2900"/>
            </a:lvl3pPr>
            <a:lvl4pPr marL="1632753" indent="0">
              <a:buNone/>
              <a:defRPr sz="2400"/>
            </a:lvl4pPr>
            <a:lvl5pPr marL="2177004" indent="0">
              <a:buNone/>
              <a:defRPr sz="2400"/>
            </a:lvl5pPr>
            <a:lvl6pPr marL="2721254" indent="0">
              <a:buNone/>
              <a:defRPr sz="2400"/>
            </a:lvl6pPr>
            <a:lvl7pPr marL="3265505" indent="0">
              <a:buNone/>
              <a:defRPr sz="2400"/>
            </a:lvl7pPr>
            <a:lvl8pPr marL="3809756" indent="0">
              <a:buNone/>
              <a:defRPr sz="2400"/>
            </a:lvl8pPr>
            <a:lvl9pPr marL="4354007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108850" tIns="54425" rIns="108850" bIns="5442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571"/>
            <a:ext cx="10971372" cy="4527011"/>
          </a:xfrm>
          <a:prstGeom prst="rect">
            <a:avLst/>
          </a:prstGeom>
        </p:spPr>
        <p:txBody>
          <a:bodyPr vert="horz" lIns="108850" tIns="54425" rIns="108850" bIns="5442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8850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8" indent="-408188" algn="l" defTabSz="108850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defTabSz="1088502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defTabSz="108850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defTabSz="1088502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photo_2025-01-17_16-46-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3" t="1437" r="56835" b="1079"/>
          <a:stretch/>
        </p:blipFill>
        <p:spPr bwMode="auto">
          <a:xfrm>
            <a:off x="-1" y="0"/>
            <a:ext cx="1862897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:\ЦК и УП_Прохорова\фирмстиль\ОмГПУ_лого гор.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798" y="1274152"/>
            <a:ext cx="3240359" cy="172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422798" y="2997746"/>
            <a:ext cx="8508963" cy="1795139"/>
          </a:xfrm>
          <a:prstGeom prst="rect">
            <a:avLst/>
          </a:prstGeom>
        </p:spPr>
        <p:txBody>
          <a:bodyPr/>
          <a:lstStyle>
            <a:lvl1pPr algn="ctr" defTabSz="1088502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Приёмная кампания 2025</a:t>
            </a:r>
          </a:p>
          <a:p>
            <a:pPr algn="l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родителям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567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2718" y="373168"/>
            <a:ext cx="4894417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altLang="ru-RU" sz="2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Cascadia Code SemiBold" panose="020B0609020000020004" pitchFamily="49" charset="0"/>
                <a:cs typeface="Arial" pitchFamily="34" charset="0"/>
              </a:rPr>
              <a:t>ПОДДЕРЖКА ЦЕЛЕВИКАМ</a:t>
            </a:r>
            <a:endParaRPr lang="ru-RU" altLang="ru-RU" sz="2800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Cascadia Code SemiBold" panose="020B0609020000020004" pitchFamily="49" charset="0"/>
              <a:cs typeface="Arial" pitchFamily="34" charset="0"/>
            </a:endParaRPr>
          </a:p>
        </p:txBody>
      </p:sp>
      <p:pic>
        <p:nvPicPr>
          <p:cNvPr id="6" name="Picture 2" descr="E:\ЦК и УП_Прохорова\фирмстиль\ОмГПУ_лого гор.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807" y="51588"/>
            <a:ext cx="1608367" cy="85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Группа 17"/>
          <p:cNvGrpSpPr/>
          <p:nvPr/>
        </p:nvGrpSpPr>
        <p:grpSpPr>
          <a:xfrm>
            <a:off x="9695606" y="927522"/>
            <a:ext cx="2075155" cy="5742632"/>
            <a:chOff x="9856994" y="927522"/>
            <a:chExt cx="2075155" cy="5742632"/>
          </a:xfrm>
        </p:grpSpPr>
        <p:pic>
          <p:nvPicPr>
            <p:cNvPr id="7" name="Picture 2" descr="https://lh7-rt.googleusercontent.com/slidesz/AGV_vUeSIMikgqjJo33Ax1DlA77pZURwSYaXKL3OVp8aS0-nSWwXQlMRSLkknq4lHnUG2OzFyY2dDCKDwmluwp1Tk7_vae6hQXmCRzRqXjNXp84KYSRkdkRrEgUyj6KOANmqrNcUt2PzPw=s2048?key=2J6E-97RizKQ6c0QvHEGMqA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6994" y="927522"/>
              <a:ext cx="2016771" cy="1345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ttps://sun9-60.userapi.com/impg/04CN8T6M26_ELPGKJQlQA4gmhRm1rwu0Yx9d6A/f6M0vX8I9_Y.jpg?size=2560x1707&amp;quality=95&amp;sign=95705cb4b2da397cac978e1d68afe86e&amp;type=album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2915" y="2349674"/>
              <a:ext cx="2024820" cy="1350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https://sun9-7.userapi.com/impg/LwKtydhTVncrxv61XQGZnbxIbMuIdtS-iqzQxw/sQ9ZGxtOg6A.jpg?size=2560x1706&amp;quality=95&amp;sign=7fec7795fe8001106e23e5a31f7f1547&amp;type=album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86865" y="3825838"/>
              <a:ext cx="2035322" cy="1356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86865" y="5306365"/>
              <a:ext cx="2045284" cy="13637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Прямоугольник 10"/>
          <p:cNvSpPr/>
          <p:nvPr/>
        </p:nvSpPr>
        <p:spPr>
          <a:xfrm>
            <a:off x="5895103" y="1927634"/>
            <a:ext cx="38164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Преимущества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обучения: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гарантированное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трудоустройство после окончания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вуза;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возможность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получать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стипендию;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помощь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 поддержка от заказчика во время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обучения.</a:t>
            </a:r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0590" y="1546853"/>
            <a:ext cx="439248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ru-RU" sz="2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000 рублей </a:t>
            </a:r>
            <a:r>
              <a:rPr lang="ru-RU" sz="2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ежемесячно</a:t>
            </a:r>
            <a:endParaRPr lang="ru-RU" sz="2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зачисленным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 направления </a:t>
            </a:r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44.03.00 Образование и педагогические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науки</a:t>
            </a:r>
          </a:p>
          <a:p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Компенсация денежных средств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за подготовительные курсы ЕГЭ в </a:t>
            </a:r>
            <a:r>
              <a:rPr lang="ru-RU" sz="2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ОмГПУ</a:t>
            </a:r>
            <a:endParaRPr lang="ru-RU" sz="2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5 баллов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конкурсе по целевой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квоте =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15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баллов в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рамках целевого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конкурса</a:t>
            </a:r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4976" y="304043"/>
            <a:ext cx="1322938" cy="661469"/>
          </a:xfrm>
          <a:prstGeom prst="rect">
            <a:avLst/>
          </a:prstGeom>
        </p:spPr>
      </p:pic>
      <p:pic>
        <p:nvPicPr>
          <p:cNvPr id="15" name="Picture 2" descr="C:\Users\user\Desktop\photo_2025-01-17_16-46-02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3" t="1437" r="56835" b="73010"/>
          <a:stretch/>
        </p:blipFill>
        <p:spPr bwMode="auto">
          <a:xfrm>
            <a:off x="0" y="3"/>
            <a:ext cx="1315364" cy="126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445761" y="5846708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Целевое обучение – путь к успешной карьере и профессиональному росту!</a:t>
            </a:r>
          </a:p>
        </p:txBody>
      </p:sp>
    </p:spTree>
    <p:extLst>
      <p:ext uri="{BB962C8B-B14F-4D97-AF65-F5344CB8AC3E}">
        <p14:creationId xmlns:p14="http://schemas.microsoft.com/office/powerpoint/2010/main" val="2871293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2678" y="282100"/>
            <a:ext cx="5453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Cascadia Code SemiBold" panose="020B0609020000020004" pitchFamily="49" charset="0"/>
                <a:cs typeface="Arial" pitchFamily="34" charset="0"/>
              </a:rPr>
              <a:t>БОНУСЫ ПРИ ПОСТУПЛЕНИИ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Cascadia Code SemiBold" panose="020B0609020000020004" pitchFamily="49" charset="0"/>
              <a:cs typeface="Arial" pitchFamily="34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7176116" y="1416944"/>
            <a:ext cx="4348150" cy="5067964"/>
            <a:chOff x="8123883" y="242249"/>
            <a:chExt cx="4348150" cy="5067964"/>
          </a:xfrm>
        </p:grpSpPr>
        <p:sp>
          <p:nvSpPr>
            <p:cNvPr id="3" name="TextBox 2"/>
            <p:cNvSpPr txBox="1"/>
            <p:nvPr/>
          </p:nvSpPr>
          <p:spPr>
            <a:xfrm>
              <a:off x="9352392" y="4940881"/>
              <a:ext cx="22057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800" b="1" dirty="0" smtClean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ea typeface="Favorit Pro" panose="02000006030000020004" pitchFamily="50" charset="0"/>
                  <a:cs typeface="Arial" pitchFamily="34" charset="0"/>
                </a:rPr>
                <a:t>+ до 10 </a:t>
              </a:r>
              <a:r>
                <a:rPr lang="ru-RU" sz="1800" b="1" dirty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ea typeface="Favorit Pro" panose="02000006030000020004" pitchFamily="50" charset="0"/>
                  <a:cs typeface="Arial" pitchFamily="34" charset="0"/>
                </a:rPr>
                <a:t>баллов</a:t>
              </a:r>
            </a:p>
          </p:txBody>
        </p:sp>
        <p:sp>
          <p:nvSpPr>
            <p:cNvPr id="4" name="Правая фигурная скобка 3"/>
            <p:cNvSpPr/>
            <p:nvPr/>
          </p:nvSpPr>
          <p:spPr>
            <a:xfrm rot="5400000">
              <a:off x="10053912" y="2501274"/>
              <a:ext cx="488092" cy="4348150"/>
            </a:xfrm>
            <a:prstGeom prst="rightBrace">
              <a:avLst>
                <a:gd name="adj1" fmla="val 35349"/>
                <a:gd name="adj2" fmla="val 49826"/>
              </a:avLst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14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301775" y="2493690"/>
              <a:ext cx="14475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903518" y="3756969"/>
              <a:ext cx="11788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677394" y="1686477"/>
              <a:ext cx="11788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505765" y="2709133"/>
              <a:ext cx="17469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276310" y="242249"/>
              <a:ext cx="1788415" cy="4247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ü"/>
              </a:pPr>
              <a:r>
                <a:rPr lang="ru-RU" sz="1800" dirty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Олимпиады </a:t>
              </a:r>
              <a:r>
                <a:rPr lang="ru-RU" sz="1800" dirty="0" smtClean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школьников</a:t>
              </a:r>
            </a:p>
            <a:p>
              <a:pPr marL="285750" indent="-285750">
                <a:buFont typeface="Wingdings" pitchFamily="2" charset="2"/>
                <a:buChar char="ü"/>
              </a:pPr>
              <a:endParaRPr lang="ru-RU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ru-RU" sz="1800" dirty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Аттестат/ диплом с </a:t>
              </a:r>
              <a:r>
                <a:rPr lang="ru-RU" sz="1800" dirty="0" smtClean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отличием</a:t>
              </a:r>
            </a:p>
            <a:p>
              <a:pPr marL="285750" indent="-285750">
                <a:buFont typeface="Wingdings" pitchFamily="2" charset="2"/>
                <a:buChar char="ü"/>
              </a:pPr>
              <a:endParaRPr lang="ru-RU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ru-RU" sz="1800" dirty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Международные спортивные </a:t>
              </a:r>
              <a:r>
                <a:rPr lang="ru-RU" sz="1800" dirty="0" smtClean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состязания</a:t>
              </a:r>
            </a:p>
            <a:p>
              <a:pPr marL="285750" indent="-285750">
                <a:buFont typeface="Wingdings" pitchFamily="2" charset="2"/>
                <a:buChar char="ü"/>
              </a:pPr>
              <a:endParaRPr lang="ru-RU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ru-RU" sz="1800" dirty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Личная книжка волонтера 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0284555" y="3692832"/>
              <a:ext cx="142727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tabLst>
                  <a:tab pos="0" algn="l"/>
                </a:tabLst>
              </a:pPr>
              <a:endParaRPr lang="ru-RU" sz="1400" b="1" spc="-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083984" y="600864"/>
              <a:ext cx="2388049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ü"/>
              </a:pPr>
              <a:r>
                <a:rPr lang="ru-RU" sz="1800" dirty="0" smtClean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Дополнительные общеобразовательные программы</a:t>
              </a:r>
            </a:p>
            <a:p>
              <a:pPr marL="285750" indent="-285750">
                <a:buFont typeface="Wingdings" pitchFamily="2" charset="2"/>
                <a:buChar char="ü"/>
              </a:pPr>
              <a:endParaRPr lang="ru-RU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ru-RU" sz="1800" dirty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Знак ГТО (золотой, серебряный, бронзовый</a:t>
              </a:r>
              <a:r>
                <a:rPr lang="ru-RU" sz="1800" dirty="0" smtClean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)</a:t>
              </a:r>
            </a:p>
            <a:p>
              <a:pPr marL="285750" indent="-285750">
                <a:buFont typeface="Wingdings" pitchFamily="2" charset="2"/>
                <a:buChar char="ü"/>
              </a:pPr>
              <a:endParaRPr lang="ru-RU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ru-RU" sz="1800" spc="-1" dirty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Прохождение военной службы по </a:t>
              </a:r>
              <a:r>
                <a:rPr lang="ru-RU" sz="1800" spc="-1" dirty="0" smtClean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призыву</a:t>
              </a:r>
              <a:endParaRPr lang="ru-RU" sz="1800" spc="-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6" name="Picture 2" descr="C:\Users\user\Desktop\photo_2025-01-17_16-46-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3" t="1437" r="56835" b="73010"/>
          <a:stretch/>
        </p:blipFill>
        <p:spPr bwMode="auto">
          <a:xfrm>
            <a:off x="0" y="3"/>
            <a:ext cx="1126654" cy="108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E:\ЦК и УП_Прохорова\фирмстиль\ОмГПУ_лого гор.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0350" y="0"/>
            <a:ext cx="1608367" cy="85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142878" y="1335225"/>
            <a:ext cx="374441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altLang="en-US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Выпускникам </a:t>
            </a:r>
            <a:r>
              <a:rPr lang="ru-RU" altLang="en-US" sz="200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муниципальных психолого-педагогических классов</a:t>
            </a:r>
          </a:p>
          <a:p>
            <a:r>
              <a:rPr lang="ru-RU" altLang="en-US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en-US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 +10 баллов</a:t>
            </a:r>
          </a:p>
          <a:p>
            <a:endParaRPr lang="ru-RU" altLang="en-US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Участники ежегодной региональной 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дистанционной олимпиады по 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психологии</a:t>
            </a:r>
            <a:endParaRPr lang="ru-RU" sz="2000" i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Участники олимпиад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ОмГПУ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по живописи и изобразительному 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искусству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+10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баллов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339757" y="1467664"/>
            <a:ext cx="2515112" cy="5033065"/>
            <a:chOff x="123710" y="1228679"/>
            <a:chExt cx="2515112" cy="5033065"/>
          </a:xfrm>
        </p:grpSpPr>
        <p:pic>
          <p:nvPicPr>
            <p:cNvPr id="32" name="Picture 2" descr="https://lh7-rt.googleusercontent.com/slidesz/AGV_vUcnHY985j2p4orLFi53i6vuIyNKGnN5VTyX40WLhFJFASKcHGMsVr-cbT9aThYM1TIfBIUGDEOp4mpewNhadsyjBRpfYv6s4swGrYRA_2U0qlGzQfuKOKrb4ISeF00K08uWLZrblw=s2048?key=2J6E-97RizKQ6c0QvHEGMqA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01" y="1228679"/>
              <a:ext cx="2509921" cy="1674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6" descr="https://sun9-79.userapi.com/impg/SEpO_d6zWa1PbyrOq1ai8dHmzeykH_By2BAZxw/_XhNkoHKGzo.jpg?size=2560x1706&amp;quality=95&amp;sign=49481958e2845aacf51e9fb25b2d4d74&amp;type=album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01" y="3047220"/>
              <a:ext cx="2509921" cy="1672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8" descr="https://sun9-39.userapi.com/impg/Ov5TuCrMucRjEbkAeHFCg-G8g3eVHLWpDGDxrA/AKU6UBKHF50.jpg?size=2560x1440&amp;quality=95&amp;sign=5c4402d24dc6601efbbdea195fba7c9e&amp;type=album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710" y="4846993"/>
              <a:ext cx="2515112" cy="1414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34056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4585" y="333450"/>
            <a:ext cx="6534930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Cascadia Code SemiBold" panose="020B0609020000020004" pitchFamily="49" charset="0"/>
                <a:cs typeface="Arial" pitchFamily="34" charset="0"/>
              </a:rPr>
              <a:t>БОЛЕЕ 914 БЮДЖЕТНЫХ МЕСТ</a:t>
            </a:r>
            <a:endParaRPr lang="ru-RU" sz="3200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Cascadia Code SemiBold" panose="020B0609020000020004" pitchFamily="49" charset="0"/>
              <a:cs typeface="Arial" pitchFamily="34" charset="0"/>
            </a:endParaRPr>
          </a:p>
        </p:txBody>
      </p:sp>
      <p:pic>
        <p:nvPicPr>
          <p:cNvPr id="6" name="Picture 2" descr="C:\Users\user\Desktop\photo_2025-01-17_16-46-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3" t="1437" r="56835" b="73010"/>
          <a:stretch/>
        </p:blipFill>
        <p:spPr bwMode="auto">
          <a:xfrm>
            <a:off x="0" y="2"/>
            <a:ext cx="1342678" cy="129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ЦК и УП_Прохорова\фирмстиль\ОмГПУ_лого гор.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0350" y="0"/>
            <a:ext cx="1608367" cy="85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Группа 20"/>
          <p:cNvGrpSpPr/>
          <p:nvPr/>
        </p:nvGrpSpPr>
        <p:grpSpPr>
          <a:xfrm>
            <a:off x="5014024" y="1670808"/>
            <a:ext cx="6121742" cy="4376128"/>
            <a:chOff x="552639" y="1773610"/>
            <a:chExt cx="6121742" cy="4376128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552639" y="4853594"/>
              <a:ext cx="5689694" cy="1296144"/>
              <a:chOff x="6265378" y="2519502"/>
              <a:chExt cx="5689694" cy="1296144"/>
            </a:xfrm>
          </p:grpSpPr>
          <p:pic>
            <p:nvPicPr>
              <p:cNvPr id="5" name="Рисунок 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65378" y="2519502"/>
                <a:ext cx="1296144" cy="1296144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4" name="Прямоугольник 3"/>
              <p:cNvSpPr/>
              <p:nvPr/>
            </p:nvSpPr>
            <p:spPr>
              <a:xfrm>
                <a:off x="7633528" y="2559863"/>
                <a:ext cx="4321544" cy="10874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01600">
                  <a:spcBef>
                    <a:spcPts val="800"/>
                  </a:spcBef>
                  <a:buClr>
                    <a:srgbClr val="000000"/>
                  </a:buClr>
                </a:pPr>
                <a:r>
                  <a:rPr lang="ru-RU" sz="1600" dirty="0">
                    <a:solidFill>
                      <a:schemeClr val="accent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Калькулятор </a:t>
                </a:r>
                <a:r>
                  <a:rPr lang="ru-RU" sz="1600" b="1" dirty="0">
                    <a:solidFill>
                      <a:schemeClr val="accent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ЕГЭ </a:t>
                </a:r>
                <a:endParaRPr lang="ru-RU" sz="1600" b="1" dirty="0" smtClean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101600">
                  <a:buClr>
                    <a:srgbClr val="000000"/>
                  </a:buClr>
                </a:pPr>
                <a:r>
                  <a:rPr lang="en-US" sz="1400" dirty="0">
                    <a:solidFill>
                      <a:schemeClr val="accent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https://omgpu.ru/kalkulyator-ege</a:t>
                </a:r>
                <a:endParaRPr lang="ru-RU" sz="1400" dirty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101600">
                  <a:spcBef>
                    <a:spcPts val="800"/>
                  </a:spcBef>
                  <a:buClr>
                    <a:srgbClr val="000000"/>
                  </a:buClr>
                </a:pPr>
                <a:r>
                  <a:rPr lang="ru-RU" sz="1400" dirty="0">
                    <a:solidFill>
                      <a:schemeClr val="accent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Укажите </a:t>
                </a:r>
                <a:r>
                  <a:rPr lang="ru-RU" sz="1400" b="1" dirty="0">
                    <a:solidFill>
                      <a:schemeClr val="accent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предметы </a:t>
                </a:r>
                <a:r>
                  <a:rPr lang="ru-RU" sz="1400" b="1" dirty="0" smtClean="0">
                    <a:solidFill>
                      <a:schemeClr val="accent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– получите </a:t>
                </a:r>
                <a:r>
                  <a:rPr lang="ru-RU" sz="1400" b="1" dirty="0">
                    <a:solidFill>
                      <a:schemeClr val="accent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перечень направлений подготовки в </a:t>
                </a:r>
                <a:r>
                  <a:rPr lang="ru-RU" sz="1400" b="1" dirty="0" err="1">
                    <a:solidFill>
                      <a:schemeClr val="accent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ОмГПУ</a:t>
                </a:r>
                <a:endParaRPr lang="ru-RU" sz="1400" b="1" spc="-1" dirty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9" name="Группа 18"/>
            <p:cNvGrpSpPr/>
            <p:nvPr/>
          </p:nvGrpSpPr>
          <p:grpSpPr>
            <a:xfrm>
              <a:off x="614570" y="1773610"/>
              <a:ext cx="6059811" cy="1232165"/>
              <a:chOff x="3342492" y="4024712"/>
              <a:chExt cx="6059811" cy="1232165"/>
            </a:xfrm>
          </p:grpSpPr>
          <p:pic>
            <p:nvPicPr>
              <p:cNvPr id="11" name="Рисунок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42492" y="4024712"/>
                <a:ext cx="1232165" cy="1232165"/>
              </a:xfrm>
              <a:prstGeom prst="rect">
                <a:avLst/>
              </a:prstGeom>
            </p:spPr>
          </p:pic>
          <p:sp>
            <p:nvSpPr>
              <p:cNvPr id="15" name="Прямоугольник 14"/>
              <p:cNvSpPr/>
              <p:nvPr/>
            </p:nvSpPr>
            <p:spPr>
              <a:xfrm>
                <a:off x="4576705" y="4212906"/>
                <a:ext cx="4825598" cy="984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01600">
                  <a:buClr>
                    <a:srgbClr val="000000"/>
                  </a:buClr>
                </a:pPr>
                <a:r>
                  <a:rPr lang="ru-RU" sz="1600" b="1" spc="-1" dirty="0">
                    <a:solidFill>
                      <a:schemeClr val="accent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Бюджетные места </a:t>
                </a:r>
                <a:r>
                  <a:rPr lang="ru-RU" sz="1600" b="1" spc="-1" dirty="0" smtClean="0">
                    <a:solidFill>
                      <a:schemeClr val="accent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на </a:t>
                </a:r>
                <a:r>
                  <a:rPr lang="ru-RU" sz="1600" b="1" spc="-1" dirty="0">
                    <a:solidFill>
                      <a:schemeClr val="accent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2025 </a:t>
                </a:r>
                <a:r>
                  <a:rPr lang="ru-RU" sz="1600" b="1" spc="-1" dirty="0" smtClean="0">
                    <a:solidFill>
                      <a:schemeClr val="accent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год</a:t>
                </a:r>
              </a:p>
              <a:p>
                <a:pPr marL="101600">
                  <a:buClr>
                    <a:srgbClr val="000000"/>
                  </a:buClr>
                </a:pPr>
                <a:r>
                  <a:rPr lang="en-US" sz="1400" spc="-1" dirty="0">
                    <a:solidFill>
                      <a:schemeClr val="accent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https://omgpu.ru/kolichestvo-mest-dlya-priema-na-obuchenie-po-razlichnym-usloviyam-postupleniya-v-ramkah-kontrolnyh</a:t>
                </a:r>
                <a:endParaRPr lang="ru-RU" sz="1400" spc="-1" dirty="0" smtClean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8" name="Группа 17"/>
            <p:cNvGrpSpPr/>
            <p:nvPr/>
          </p:nvGrpSpPr>
          <p:grpSpPr>
            <a:xfrm>
              <a:off x="595716" y="3337593"/>
              <a:ext cx="4941999" cy="1252427"/>
              <a:chOff x="5447134" y="4018472"/>
              <a:chExt cx="4941999" cy="1252427"/>
            </a:xfrm>
          </p:grpSpPr>
          <p:pic>
            <p:nvPicPr>
              <p:cNvPr id="10" name="Рисунок 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47134" y="4018472"/>
                <a:ext cx="1252427" cy="1252427"/>
              </a:xfrm>
              <a:prstGeom prst="rect">
                <a:avLst/>
              </a:prstGeom>
            </p:spPr>
          </p:pic>
          <p:sp>
            <p:nvSpPr>
              <p:cNvPr id="16" name="Прямоугольник 15"/>
              <p:cNvSpPr/>
              <p:nvPr/>
            </p:nvSpPr>
            <p:spPr>
              <a:xfrm>
                <a:off x="6829395" y="4156192"/>
                <a:ext cx="355973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600" b="1" dirty="0">
                    <a:solidFill>
                      <a:schemeClr val="accent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Проходные баллы 2024 </a:t>
                </a:r>
                <a:r>
                  <a:rPr lang="ru-RU" sz="1600" b="1" dirty="0" smtClean="0">
                    <a:solidFill>
                      <a:schemeClr val="accent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года</a:t>
                </a:r>
              </a:p>
              <a:p>
                <a:r>
                  <a:rPr lang="en-US" sz="1400" spc="-1" dirty="0">
                    <a:solidFill>
                      <a:schemeClr val="accent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https://</a:t>
                </a:r>
                <a:r>
                  <a:rPr lang="en-US" sz="1400" spc="-1" dirty="0" smtClean="0">
                    <a:solidFill>
                      <a:schemeClr val="accent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omgpu.ru/dannye-po-postupleniyu-na-byudzhet-v-2024-godu-bakalavriat</a:t>
                </a:r>
                <a:endParaRPr lang="ru-RU" sz="1400" spc="-1" dirty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22" name="Группа 21"/>
          <p:cNvGrpSpPr/>
          <p:nvPr/>
        </p:nvGrpSpPr>
        <p:grpSpPr>
          <a:xfrm>
            <a:off x="749975" y="1658529"/>
            <a:ext cx="3253800" cy="4651585"/>
            <a:chOff x="8533026" y="1240287"/>
            <a:chExt cx="3253800" cy="4651585"/>
          </a:xfrm>
        </p:grpSpPr>
        <p:pic>
          <p:nvPicPr>
            <p:cNvPr id="14" name="Picture 2" descr="https://sun9-57.userapi.com/impg/2JqMyP9h-nzVltZETixh8JOXqyXMPSh121RWyw/dUzEFzCkOxw.jpg?size=2100x2160&amp;quality=95&amp;sign=06043a9323cf663c1c8b7f095f16460f&amp;type=album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3026" y="1240287"/>
              <a:ext cx="3034788" cy="3121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8533026" y="4568433"/>
              <a:ext cx="32538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itchFamily="2" charset="2"/>
                <a:buChar char="ü"/>
              </a:pPr>
              <a:r>
                <a:rPr lang="ru-RU" sz="2000" dirty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Общий </a:t>
              </a:r>
              <a:r>
                <a:rPr lang="ru-RU" sz="2000" dirty="0" smtClean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конкурс</a:t>
              </a:r>
              <a:endParaRPr 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342900" indent="-342900">
                <a:buFont typeface="Wingdings" pitchFamily="2" charset="2"/>
                <a:buChar char="ü"/>
              </a:pPr>
              <a:r>
                <a:rPr lang="ru-RU" sz="2000" dirty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Особая </a:t>
              </a:r>
              <a:r>
                <a:rPr lang="ru-RU" sz="2000" dirty="0" smtClean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квота</a:t>
              </a:r>
              <a:endParaRPr 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342900" indent="-342900">
                <a:buFont typeface="Wingdings" pitchFamily="2" charset="2"/>
                <a:buChar char="ü"/>
              </a:pPr>
              <a:r>
                <a:rPr lang="ru-RU" sz="2000" dirty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Целевая </a:t>
              </a:r>
              <a:r>
                <a:rPr lang="ru-RU" sz="2000" dirty="0" smtClean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квота</a:t>
              </a:r>
              <a:endParaRPr 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342900" indent="-342900">
                <a:buFont typeface="Wingdings" pitchFamily="2" charset="2"/>
                <a:buChar char="ü"/>
              </a:pPr>
              <a:r>
                <a:rPr lang="ru-RU" sz="2000" dirty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Отдельная </a:t>
              </a:r>
              <a:r>
                <a:rPr lang="ru-RU" sz="2000" dirty="0" smtClean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квота</a:t>
              </a:r>
              <a:endParaRPr 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1547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Группа 32"/>
          <p:cNvGrpSpPr/>
          <p:nvPr/>
        </p:nvGrpSpPr>
        <p:grpSpPr>
          <a:xfrm>
            <a:off x="495144" y="228790"/>
            <a:ext cx="7488832" cy="6162231"/>
            <a:chOff x="406574" y="228790"/>
            <a:chExt cx="7488832" cy="6162231"/>
          </a:xfrm>
        </p:grpSpPr>
        <p:pic>
          <p:nvPicPr>
            <p:cNvPr id="3" name="Рисунок 17"/>
            <p:cNvPicPr/>
            <p:nvPr/>
          </p:nvPicPr>
          <p:blipFill>
            <a:blip r:embed="rId2"/>
            <a:srcRect b="2541"/>
            <a:stretch>
              <a:fillRect/>
            </a:stretch>
          </p:blipFill>
          <p:spPr>
            <a:xfrm>
              <a:off x="406574" y="228790"/>
              <a:ext cx="3800462" cy="1760844"/>
            </a:xfrm>
            <a:prstGeom prst="rect">
              <a:avLst/>
            </a:prstGeom>
            <a:ln w="0">
              <a:noFill/>
            </a:ln>
            <a:effectLst>
              <a:softEdge rad="112680"/>
            </a:effectLst>
          </p:spPr>
        </p:pic>
        <p:grpSp>
          <p:nvGrpSpPr>
            <p:cNvPr id="25" name="Группа 24"/>
            <p:cNvGrpSpPr/>
            <p:nvPr/>
          </p:nvGrpSpPr>
          <p:grpSpPr>
            <a:xfrm>
              <a:off x="495144" y="2015806"/>
              <a:ext cx="2066817" cy="432048"/>
              <a:chOff x="495144" y="2349674"/>
              <a:chExt cx="2066817" cy="432048"/>
            </a:xfrm>
          </p:grpSpPr>
          <p:pic>
            <p:nvPicPr>
              <p:cNvPr id="6" name="Рисунок 6"/>
              <p:cNvPicPr/>
              <p:nvPr/>
            </p:nvPicPr>
            <p:blipFill>
              <a:blip r:embed="rId3"/>
              <a:srcRect l="37620" t="37684" r="36938" b="33661"/>
              <a:stretch>
                <a:fillRect/>
              </a:stretch>
            </p:blipFill>
            <p:spPr>
              <a:xfrm>
                <a:off x="495144" y="2349674"/>
                <a:ext cx="768574" cy="432048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9" name="Текстовое поле 13"/>
              <p:cNvSpPr/>
              <p:nvPr/>
            </p:nvSpPr>
            <p:spPr>
              <a:xfrm>
                <a:off x="1228798" y="2349674"/>
                <a:ext cx="1333163" cy="398655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5000" rIns="90000" bIns="45000" anchor="t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r>
                  <a:rPr lang="ru-RU" sz="2000" strike="noStrike" spc="-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u="sng" strike="noStrike" spc="-1" dirty="0">
                    <a:solidFill>
                      <a:schemeClr val="tx2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omgpu.ru</a:t>
                </a:r>
                <a:endParaRPr lang="ru-RU" sz="2000" strike="noStrike" spc="-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1" name="Изображение 103"/>
            <p:cNvPicPr/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9734" t="8589" r="7300" b="9562"/>
            <a:stretch>
              <a:fillRect/>
            </a:stretch>
          </p:blipFill>
          <p:spPr>
            <a:xfrm>
              <a:off x="450028" y="2747102"/>
              <a:ext cx="813690" cy="820573"/>
            </a:xfrm>
            <a:prstGeom prst="rect">
              <a:avLst/>
            </a:prstGeom>
            <a:ln w="9525">
              <a:noFill/>
            </a:ln>
          </p:spPr>
        </p:pic>
        <p:grpSp>
          <p:nvGrpSpPr>
            <p:cNvPr id="27" name="Группа 26"/>
            <p:cNvGrpSpPr/>
            <p:nvPr/>
          </p:nvGrpSpPr>
          <p:grpSpPr>
            <a:xfrm>
              <a:off x="1442867" y="2632328"/>
              <a:ext cx="4605880" cy="2295056"/>
              <a:chOff x="547998" y="3020085"/>
              <a:chExt cx="4605880" cy="2295056"/>
            </a:xfrm>
          </p:grpSpPr>
          <p:pic>
            <p:nvPicPr>
              <p:cNvPr id="4" name="Рисунок 4"/>
              <p:cNvPicPr/>
              <p:nvPr/>
            </p:nvPicPr>
            <p:blipFill>
              <a:blip r:embed="rId5"/>
              <a:srcRect l="54579" t="41109" r="33438" b="30363"/>
              <a:stretch>
                <a:fillRect/>
              </a:stretch>
            </p:blipFill>
            <p:spPr>
              <a:xfrm>
                <a:off x="576746" y="3389417"/>
                <a:ext cx="273025" cy="440795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5" name="Рисунок 5"/>
              <p:cNvPicPr/>
              <p:nvPr/>
            </p:nvPicPr>
            <p:blipFill>
              <a:blip r:embed="rId6"/>
              <a:srcRect l="46460" t="39068" r="31769" b="32225"/>
              <a:stretch>
                <a:fillRect/>
              </a:stretch>
            </p:blipFill>
            <p:spPr>
              <a:xfrm>
                <a:off x="576747" y="4647421"/>
                <a:ext cx="302684" cy="207247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7" name="Рисунок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1515" y="4981186"/>
                <a:ext cx="336197" cy="333955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8" name="Текстовое поле 12"/>
              <p:cNvSpPr/>
              <p:nvPr/>
            </p:nvSpPr>
            <p:spPr>
              <a:xfrm>
                <a:off x="944758" y="3389417"/>
                <a:ext cx="4209120" cy="1198875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r>
                  <a:rPr lang="ru-RU" sz="1600" b="0" strike="noStrike" spc="-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644099, г. Омск, набережная им. Тухачевского, 14, </a:t>
                </a:r>
                <a:r>
                  <a:rPr lang="ru-RU" sz="1600" b="0" strike="noStrike" spc="-1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каб</a:t>
                </a:r>
                <a:r>
                  <a:rPr lang="ru-RU" sz="1600" b="0" strike="noStrike" spc="-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123</a:t>
                </a:r>
              </a:p>
              <a:p>
                <a:pPr>
                  <a:lnSpc>
                    <a:spcPct val="50000"/>
                  </a:lnSpc>
                  <a:tabLst>
                    <a:tab pos="0" algn="l"/>
                  </a:tabLst>
                </a:pPr>
                <a:endParaRPr lang="ru-RU" sz="1600" b="0" strike="noStrike" spc="-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r>
                  <a:rPr lang="ru-RU" sz="1600" b="0" strike="noStrike" spc="-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 (3812) 63-73-79 (многоканальный)</a:t>
                </a:r>
              </a:p>
              <a:p>
                <a:pPr>
                  <a:lnSpc>
                    <a:spcPct val="100000"/>
                  </a:lnSpc>
                  <a:tabLst>
                    <a:tab pos="0" algn="l"/>
                  </a:tabLst>
                </a:pPr>
                <a:r>
                  <a:rPr lang="ru-RU" sz="1600" b="0" strike="noStrike" spc="-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 (3812) 23-60-20</a:t>
                </a:r>
              </a:p>
            </p:txBody>
          </p:sp>
          <p:sp>
            <p:nvSpPr>
              <p:cNvPr id="10" name="Текстовое поле 14"/>
              <p:cNvSpPr/>
              <p:nvPr/>
            </p:nvSpPr>
            <p:spPr>
              <a:xfrm>
                <a:off x="950116" y="4722734"/>
                <a:ext cx="3256920" cy="174492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>
                  <a:lnSpc>
                    <a:spcPct val="20000"/>
                  </a:lnSpc>
                  <a:tabLst>
                    <a:tab pos="0" algn="l"/>
                  </a:tabLst>
                </a:pPr>
                <a:r>
                  <a:rPr lang="ru-RU" sz="1600" u="sng" strike="noStrike" spc="-1" dirty="0" smtClean="0">
                    <a:solidFill>
                      <a:schemeClr val="tx2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abiturient@omgpu.ru</a:t>
                </a:r>
                <a:endParaRPr lang="ru-RU" sz="1600" strike="noStrike" spc="-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2" name="Рисунок 18"/>
              <p:cNvPicPr/>
              <p:nvPr/>
            </p:nvPicPr>
            <p:blipFill>
              <a:blip r:embed="rId8"/>
              <a:srcRect l="54688" t="40917" r="31150" b="35736"/>
              <a:stretch>
                <a:fillRect/>
              </a:stretch>
            </p:blipFill>
            <p:spPr>
              <a:xfrm rot="2364000">
                <a:off x="547998" y="4133150"/>
                <a:ext cx="334151" cy="286186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13" name="PlaceHolder 1"/>
              <p:cNvSpPr txBox="1">
                <a:spLocks/>
              </p:cNvSpPr>
              <p:nvPr/>
            </p:nvSpPr>
            <p:spPr>
              <a:xfrm>
                <a:off x="968145" y="4941962"/>
                <a:ext cx="2670175" cy="371475"/>
              </a:xfrm>
              <a:prstGeom prst="rect">
                <a:avLst/>
              </a:prstGeom>
              <a:noFill/>
              <a:ln w="0">
                <a:noFill/>
              </a:ln>
            </p:spPr>
            <p:txBody>
              <a:bodyPr tIns="91440" bIns="91440" anchor="ctr">
                <a:noAutofit/>
              </a:bodyPr>
              <a:lstStyle>
                <a:lvl1pPr marL="408188" indent="-408188" algn="l" defTabSz="108850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84408" indent="-340157" algn="l" defTabSz="1088502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3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60627" indent="-272125" algn="l" defTabSz="108850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904878" indent="-272125" algn="l" defTabSz="1088502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49129" indent="-272125" algn="l" defTabSz="1088502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993380" indent="-272125" algn="l" defTabSz="108850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537631" indent="-272125" algn="l" defTabSz="108850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081882" indent="-272125" algn="l" defTabSz="108850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626132" indent="-272125" algn="l" defTabSz="108850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ts val="800"/>
                  </a:spcBef>
                  <a:buFont typeface="Arial" pitchFamily="34" charset="0"/>
                  <a:buNone/>
                  <a:tabLst>
                    <a:tab pos="0" algn="l"/>
                  </a:tabLst>
                </a:pPr>
                <a:r>
                  <a:rPr lang="ru-RU" sz="1600" spc="-1" dirty="0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+7-961-881-57-08</a:t>
                </a:r>
                <a:endParaRPr lang="ru-RU" sz="1600" spc="-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907712" y="3020085"/>
                <a:ext cx="24997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800" b="1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Приёмная комисси</a:t>
                </a:r>
                <a:r>
                  <a:rPr lang="ru-RU" sz="1800" b="1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я</a:t>
                </a:r>
              </a:p>
            </p:txBody>
          </p:sp>
        </p:grpSp>
        <p:grpSp>
          <p:nvGrpSpPr>
            <p:cNvPr id="32" name="Группа 31"/>
            <p:cNvGrpSpPr/>
            <p:nvPr/>
          </p:nvGrpSpPr>
          <p:grpSpPr>
            <a:xfrm>
              <a:off x="1467541" y="5157986"/>
              <a:ext cx="6427865" cy="1233035"/>
              <a:chOff x="1179509" y="5157986"/>
              <a:chExt cx="6427865" cy="1233035"/>
            </a:xfrm>
          </p:grpSpPr>
          <p:grpSp>
            <p:nvGrpSpPr>
              <p:cNvPr id="31" name="Группа 30"/>
              <p:cNvGrpSpPr/>
              <p:nvPr/>
            </p:nvGrpSpPr>
            <p:grpSpPr>
              <a:xfrm>
                <a:off x="1514549" y="5157986"/>
                <a:ext cx="6092825" cy="1233035"/>
                <a:chOff x="4511030" y="4625314"/>
                <a:chExt cx="6092825" cy="1233035"/>
              </a:xfrm>
            </p:grpSpPr>
            <p:sp>
              <p:nvSpPr>
                <p:cNvPr id="28" name="TextBox 27"/>
                <p:cNvSpPr txBox="1"/>
                <p:nvPr/>
              </p:nvSpPr>
              <p:spPr>
                <a:xfrm>
                  <a:off x="4537327" y="4625314"/>
                  <a:ext cx="143039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800" b="1" dirty="0" smtClean="0">
                      <a:solidFill>
                        <a:schemeClr val="tx2"/>
                      </a:solidFill>
                      <a:latin typeface="Arial" pitchFamily="34" charset="0"/>
                      <a:cs typeface="Arial" pitchFamily="34" charset="0"/>
                    </a:rPr>
                    <a:t>Курсы ЕГЭ</a:t>
                  </a:r>
                  <a:endParaRPr lang="ru-RU" sz="1800" b="1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9" name="Прямоугольник 28"/>
                <p:cNvSpPr/>
                <p:nvPr/>
              </p:nvSpPr>
              <p:spPr>
                <a:xfrm>
                  <a:off x="4511030" y="4981186"/>
                  <a:ext cx="6092825" cy="877163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r>
                    <a:rPr lang="ru-RU" altLang="en-US" sz="1700" dirty="0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8 (3812) 69-59-59</a:t>
                  </a:r>
                  <a:br>
                    <a:rPr lang="ru-RU" altLang="en-US" sz="1700" dirty="0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</a:br>
                  <a:r>
                    <a:rPr lang="ru-RU" altLang="en-US" sz="1700" b="1" dirty="0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Волгина Татьяна Юрьевна, </a:t>
                  </a:r>
                  <a:r>
                    <a:rPr lang="ru-RU" sz="1700" dirty="0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директор Центра дополнительного образования</a:t>
                  </a:r>
                  <a:endParaRPr lang="ru-RU" altLang="en-US" sz="1700" b="1" dirty="0">
                    <a:solidFill>
                      <a:schemeClr val="accent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pic>
            <p:nvPicPr>
              <p:cNvPr id="30" name="Рисунок 18"/>
              <p:cNvPicPr/>
              <p:nvPr/>
            </p:nvPicPr>
            <p:blipFill>
              <a:blip r:embed="rId8"/>
              <a:srcRect l="54688" t="40917" r="31150" b="35736"/>
              <a:stretch>
                <a:fillRect/>
              </a:stretch>
            </p:blipFill>
            <p:spPr>
              <a:xfrm rot="2364000">
                <a:off x="1179509" y="5416179"/>
                <a:ext cx="334151" cy="286186"/>
              </a:xfrm>
              <a:prstGeom prst="rect">
                <a:avLst/>
              </a:prstGeom>
              <a:ln w="0">
                <a:noFill/>
              </a:ln>
            </p:spPr>
          </p:pic>
        </p:grpSp>
      </p:grpSp>
      <p:sp>
        <p:nvSpPr>
          <p:cNvPr id="2" name="TextBox 1"/>
          <p:cNvSpPr txBox="1"/>
          <p:nvPr/>
        </p:nvSpPr>
        <p:spPr>
          <a:xfrm>
            <a:off x="7517772" y="650806"/>
            <a:ext cx="39604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Получить консультацию, заключить целевой договор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>
                <a:solidFill>
                  <a:srgbClr val="FF0000"/>
                </a:solidFill>
              </a:rPr>
              <a:t>Коллеги, здесь ваши контакты, адрес, график приёма,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если нужно - фотографии</a:t>
            </a:r>
          </a:p>
        </p:txBody>
      </p:sp>
    </p:spTree>
    <p:extLst>
      <p:ext uri="{BB962C8B-B14F-4D97-AF65-F5344CB8AC3E}">
        <p14:creationId xmlns:p14="http://schemas.microsoft.com/office/powerpoint/2010/main" val="3401388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237</Words>
  <Application>Microsoft Office PowerPoint</Application>
  <PresentationFormat>Произвольный</PresentationFormat>
  <Paragraphs>63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60</cp:revision>
  <dcterms:created xsi:type="dcterms:W3CDTF">2025-01-17T10:44:48Z</dcterms:created>
  <dcterms:modified xsi:type="dcterms:W3CDTF">2025-02-28T03:50:37Z</dcterms:modified>
</cp:coreProperties>
</file>